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8" r:id="rId2"/>
    <p:sldId id="264" r:id="rId3"/>
    <p:sldId id="260" r:id="rId4"/>
    <p:sldId id="259" r:id="rId5"/>
    <p:sldId id="261" r:id="rId6"/>
    <p:sldId id="257" r:id="rId7"/>
    <p:sldId id="265" r:id="rId8"/>
    <p:sldId id="262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876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29B411-7FDD-4144-876D-23D83598408B}" type="datetimeFigureOut">
              <a:rPr lang="ru-RU" smtClean="0"/>
              <a:t>16.02.2021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73C70-54CF-43C6-8582-39BF140D7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556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73C70-54CF-43C6-8582-39BF140D741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9393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3515F-995D-4910-B0EB-610FDA82CCEA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0CC4-6285-4DEC-B966-11583368C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5787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3515F-995D-4910-B0EB-610FDA82CCEA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0CC4-6285-4DEC-B966-11583368C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2792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3515F-995D-4910-B0EB-610FDA82CCEA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0CC4-6285-4DEC-B966-11583368C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218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3515F-995D-4910-B0EB-610FDA82CCEA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0CC4-6285-4DEC-B966-11583368C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8279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3515F-995D-4910-B0EB-610FDA82CCEA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0CC4-6285-4DEC-B966-11583368C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0488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3515F-995D-4910-B0EB-610FDA82CCEA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0CC4-6285-4DEC-B966-11583368C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2978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3515F-995D-4910-B0EB-610FDA82CCEA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0CC4-6285-4DEC-B966-11583368C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6552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3515F-995D-4910-B0EB-610FDA82CCEA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0CC4-6285-4DEC-B966-11583368C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6478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3515F-995D-4910-B0EB-610FDA82CCEA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0CC4-6285-4DEC-B966-11583368C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145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3515F-995D-4910-B0EB-610FDA82CCEA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0CC4-6285-4DEC-B966-11583368C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1773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3515F-995D-4910-B0EB-610FDA82CCEA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0CC4-6285-4DEC-B966-11583368C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5826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43515F-995D-4910-B0EB-610FDA82CCEA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90CC4-6285-4DEC-B966-11583368C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8999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LoRa</a:t>
            </a:r>
            <a:r>
              <a:rPr lang="en-US" dirty="0" smtClean="0"/>
              <a:t>-</a:t>
            </a:r>
            <a:r>
              <a:rPr lang="ru-RU" dirty="0" smtClean="0"/>
              <a:t>пейджер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Проект </a:t>
            </a:r>
            <a:r>
              <a:rPr lang="en-US" dirty="0" smtClean="0"/>
              <a:t>II</a:t>
            </a:r>
            <a:r>
              <a:rPr lang="ru-RU" dirty="0" smtClean="0"/>
              <a:t> семестра 2020-2021 года</a:t>
            </a:r>
          </a:p>
          <a:p>
            <a:r>
              <a:rPr lang="ru-RU" dirty="0" smtClean="0"/>
              <a:t>Номинация «Научно-</a:t>
            </a:r>
            <a:r>
              <a:rPr lang="ru-RU" dirty="0" err="1" smtClean="0"/>
              <a:t>популяризационная</a:t>
            </a:r>
            <a:r>
              <a:rPr lang="ru-RU" dirty="0" smtClean="0"/>
              <a:t> деятельность»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453" y="115523"/>
            <a:ext cx="1176644" cy="1107648"/>
          </a:xfrm>
          <a:prstGeom prst="rect">
            <a:avLst/>
          </a:prstGeom>
        </p:spPr>
      </p:pic>
      <p:sp>
        <p:nvSpPr>
          <p:cNvPr id="5" name="Подзаголовок 2"/>
          <p:cNvSpPr txBox="1">
            <a:spLocks/>
          </p:cNvSpPr>
          <p:nvPr/>
        </p:nvSpPr>
        <p:spPr>
          <a:xfrm>
            <a:off x="4602932" y="1223171"/>
            <a:ext cx="2986135" cy="468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Радиоклуб МИЭТ</a:t>
            </a:r>
            <a:endParaRPr lang="ru-RU" dirty="0"/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6397098" y="5899653"/>
            <a:ext cx="5604402" cy="6183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dirty="0" smtClean="0"/>
              <a:t>Герман Антошкин – руководитель Клуба, выпускник ВТ МИЭТ, магистрант МФТИ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232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9075" y="120512"/>
            <a:ext cx="10515600" cy="1325563"/>
          </a:xfrm>
        </p:spPr>
        <p:txBody>
          <a:bodyPr/>
          <a:lstStyle/>
          <a:p>
            <a:r>
              <a:rPr lang="ru-RU" dirty="0" smtClean="0"/>
              <a:t>О Радиоклубе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9075" y="1512579"/>
            <a:ext cx="7534275" cy="2868749"/>
          </a:xfrm>
        </p:spPr>
        <p:txBody>
          <a:bodyPr/>
          <a:lstStyle/>
          <a:p>
            <a:r>
              <a:rPr lang="ru-RU" dirty="0" smtClean="0"/>
              <a:t>Практические занятия по радиоэлектронике</a:t>
            </a:r>
          </a:p>
          <a:p>
            <a:r>
              <a:rPr lang="ru-RU" dirty="0" smtClean="0"/>
              <a:t>КВ и УКВ любительская радиосвязь</a:t>
            </a:r>
          </a:p>
          <a:p>
            <a:r>
              <a:rPr lang="ru-RU" dirty="0" smtClean="0"/>
              <a:t>Конструирование электроники в САПРах</a:t>
            </a:r>
          </a:p>
          <a:p>
            <a:r>
              <a:rPr lang="ru-RU" dirty="0" smtClean="0"/>
              <a:t>Наблюдение за спутниками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337" y="4280806"/>
            <a:ext cx="4167212" cy="234405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292" y="4280807"/>
            <a:ext cx="3144761" cy="2358571"/>
          </a:xfrm>
          <a:prstGeom prst="rect">
            <a:avLst/>
          </a:prstGeom>
        </p:spPr>
      </p:pic>
      <p:pic>
        <p:nvPicPr>
          <p:cNvPr id="2050" name="Picture 2" descr="https://sun9-6.userapi.com/impf/c857532/v857532505/188c3e/b-qX7kpXUME.jpg?size=2560x1707&amp;quality=96&amp;proxy=1&amp;sign=20dc0fd3f1b0878a4f267500b29da1da&amp;type=albu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" y="4266292"/>
            <a:ext cx="3558934" cy="237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un9-10.userapi.com/impg/tYevM62_HvEKVLSx8S_3GXm0P-rtK6mEak9qhQ/0X5ox8C6mVM.jpg?size=1080x810&amp;quality=96&amp;proxy=1&amp;sign=a305929a8bddb2db9fb8cd17e663678f&amp;type=album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337" y="783293"/>
            <a:ext cx="4167211" cy="312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01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250826"/>
            <a:ext cx="10515600" cy="884253"/>
          </a:xfrm>
        </p:spPr>
        <p:txBody>
          <a:bodyPr/>
          <a:lstStyle/>
          <a:p>
            <a:r>
              <a:rPr lang="ru-RU" dirty="0" smtClean="0"/>
              <a:t>Общие сведения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90550" y="1135079"/>
            <a:ext cx="5286375" cy="5087790"/>
          </a:xfrm>
        </p:spPr>
        <p:txBody>
          <a:bodyPr>
            <a:normAutofit/>
          </a:bodyPr>
          <a:lstStyle/>
          <a:p>
            <a:pPr algn="just"/>
            <a:r>
              <a:rPr lang="ru-RU" dirty="0" smtClean="0"/>
              <a:t>Устройство – отладочная плата с МК, радиомодемом, клавиатурой</a:t>
            </a:r>
            <a:r>
              <a:rPr lang="en-US" dirty="0"/>
              <a:t>,</a:t>
            </a:r>
            <a:r>
              <a:rPr lang="ru-RU" dirty="0" smtClean="0"/>
              <a:t> АКБ</a:t>
            </a:r>
            <a:r>
              <a:rPr lang="en-US" dirty="0" smtClean="0"/>
              <a:t>, Ethernet.</a:t>
            </a:r>
            <a:endParaRPr lang="ru-RU" dirty="0" smtClean="0"/>
          </a:p>
          <a:p>
            <a:pPr algn="just"/>
            <a:r>
              <a:rPr lang="ru-RU" dirty="0" smtClean="0"/>
              <a:t>20 устройств. </a:t>
            </a:r>
          </a:p>
          <a:p>
            <a:pPr algn="just"/>
            <a:r>
              <a:rPr lang="ru-RU" dirty="0" smtClean="0"/>
              <a:t> Возможность обмена текстовыми сообщениями, управления силовой нагрузкой и внешними устройствами.  Организация в </a:t>
            </a:r>
            <a:r>
              <a:rPr lang="en-US" dirty="0" smtClean="0"/>
              <a:t>MESH</a:t>
            </a:r>
            <a:r>
              <a:rPr lang="ru-RU" dirty="0" smtClean="0"/>
              <a:t> сесть</a:t>
            </a:r>
            <a:r>
              <a:rPr lang="en-US" dirty="0" smtClean="0"/>
              <a:t>, </a:t>
            </a:r>
            <a:r>
              <a:rPr lang="ru-RU" dirty="0" smtClean="0"/>
              <a:t>создание сервера.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749" y="1135079"/>
            <a:ext cx="5152176" cy="508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24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74625"/>
            <a:ext cx="10515600" cy="1325563"/>
          </a:xfrm>
        </p:spPr>
        <p:txBody>
          <a:bodyPr/>
          <a:lstStyle/>
          <a:p>
            <a:r>
              <a:rPr lang="ru-RU" dirty="0" smtClean="0"/>
              <a:t>Цель и задачи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ru-RU" dirty="0" smtClean="0"/>
              <a:t>Формирование у студентов практических навыков работы с САПР, монтажа SMD компонентов, программирования микроконтроллеров STM32.</a:t>
            </a:r>
          </a:p>
          <a:p>
            <a:pPr marL="0" indent="0" algn="just">
              <a:buNone/>
            </a:pPr>
            <a:endParaRPr lang="ru-RU" dirty="0" smtClean="0"/>
          </a:p>
          <a:p>
            <a:pPr marL="0" indent="0" algn="just">
              <a:buNone/>
            </a:pPr>
            <a:r>
              <a:rPr lang="ru-RU" dirty="0" smtClean="0"/>
              <a:t>1. Обучение студентов методам решения технической задачи организации сети радиообмена между устройствами.</a:t>
            </a:r>
          </a:p>
          <a:p>
            <a:pPr marL="0" indent="0" algn="just">
              <a:buNone/>
            </a:pPr>
            <a:r>
              <a:rPr lang="ru-RU" dirty="0" smtClean="0"/>
              <a:t>2. Проведение серии лекционных и практических занятий.</a:t>
            </a:r>
          </a:p>
          <a:p>
            <a:pPr marL="0" indent="0" algn="just">
              <a:buNone/>
            </a:pPr>
            <a:r>
              <a:rPr lang="ru-RU" dirty="0" smtClean="0"/>
              <a:t>3. Предоставление студентам возможности самостоятельно спроектировать, изготовить и запрограммировать устройство</a:t>
            </a:r>
          </a:p>
          <a:p>
            <a:pPr marL="0" indent="0" algn="just">
              <a:buNone/>
            </a:pPr>
            <a:r>
              <a:rPr lang="ru-RU" dirty="0" smtClean="0"/>
              <a:t>4. Проведения нескольких полевых испытаний в рамках </a:t>
            </a:r>
            <a:r>
              <a:rPr lang="ru-RU" dirty="0" err="1" smtClean="0"/>
              <a:t>радиопоходов</a:t>
            </a:r>
            <a:r>
              <a:rPr lang="ru-RU" dirty="0" smtClean="0"/>
              <a:t>, регулярно проводимых в Радиоклубе.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 flipV="1">
            <a:off x="857250" y="3009900"/>
            <a:ext cx="10401300" cy="952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72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Актуальность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1147" y="3372799"/>
            <a:ext cx="3651251" cy="197294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000" dirty="0"/>
              <a:t>Т</a:t>
            </a:r>
            <a:r>
              <a:rPr lang="ru-RU" sz="2000" dirty="0" smtClean="0"/>
              <a:t>ехнологии </a:t>
            </a:r>
            <a:r>
              <a:rPr lang="ru-RU" sz="2000" dirty="0" err="1"/>
              <a:t>энергоэффективной</a:t>
            </a:r>
            <a:r>
              <a:rPr lang="ru-RU" sz="2000" dirty="0"/>
              <a:t> сети с большим радиусом </a:t>
            </a:r>
            <a:r>
              <a:rPr lang="ru-RU" sz="2000" dirty="0" smtClean="0"/>
              <a:t>действия</a:t>
            </a:r>
            <a:r>
              <a:rPr lang="en-US" sz="2000" dirty="0" smtClean="0"/>
              <a:t> </a:t>
            </a:r>
            <a:r>
              <a:rPr lang="ru-RU" sz="2000" dirty="0" smtClean="0"/>
              <a:t>для </a:t>
            </a:r>
            <a:r>
              <a:rPr lang="ru-RU" sz="2000" dirty="0"/>
              <a:t>межмашинных взаимодействий, сбора </a:t>
            </a:r>
            <a:r>
              <a:rPr lang="ru-RU" sz="2000" dirty="0" smtClean="0"/>
              <a:t>данных</a:t>
            </a:r>
            <a:r>
              <a:rPr lang="en-US" sz="2000" dirty="0"/>
              <a:t> </a:t>
            </a:r>
            <a:r>
              <a:rPr lang="ru-RU" sz="2000" dirty="0" smtClean="0"/>
              <a:t>и </a:t>
            </a:r>
            <a:r>
              <a:rPr lang="en-US" sz="2000" dirty="0" err="1" smtClean="0"/>
              <a:t>IoT</a:t>
            </a:r>
            <a:r>
              <a:rPr lang="ru-RU" sz="2000" dirty="0" smtClean="0"/>
              <a:t>.</a:t>
            </a:r>
            <a:endParaRPr lang="ru-RU" sz="2000" dirty="0"/>
          </a:p>
        </p:txBody>
      </p:sp>
      <p:pic>
        <p:nvPicPr>
          <p:cNvPr id="4098" name="Picture 2" descr="Картинки по запросу &quot;lora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61" y="1650679"/>
            <a:ext cx="2155825" cy="1293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029" y="1805421"/>
            <a:ext cx="2343942" cy="1024020"/>
          </a:xfrm>
          <a:prstGeom prst="rect">
            <a:avLst/>
          </a:prstGeom>
        </p:spPr>
      </p:pic>
      <p:sp>
        <p:nvSpPr>
          <p:cNvPr id="6" name="Объект 2"/>
          <p:cNvSpPr txBox="1">
            <a:spLocks/>
          </p:cNvSpPr>
          <p:nvPr/>
        </p:nvSpPr>
        <p:spPr>
          <a:xfrm>
            <a:off x="4270372" y="3372799"/>
            <a:ext cx="3651251" cy="9134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2000" dirty="0"/>
              <a:t>Н</a:t>
            </a:r>
            <a:r>
              <a:rPr lang="ru-RU" sz="2000" dirty="0" smtClean="0"/>
              <a:t>аиболее распространенное на рынке решение для проектирования печатных плат.</a:t>
            </a:r>
            <a:endParaRPr lang="ru-RU" sz="2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3224" y="1535907"/>
            <a:ext cx="1563049" cy="1563049"/>
          </a:xfrm>
          <a:prstGeom prst="rect">
            <a:avLst/>
          </a:prstGeom>
        </p:spPr>
      </p:pic>
      <p:sp>
        <p:nvSpPr>
          <p:cNvPr id="8" name="Объект 2"/>
          <p:cNvSpPr txBox="1">
            <a:spLocks/>
          </p:cNvSpPr>
          <p:nvPr/>
        </p:nvSpPr>
        <p:spPr>
          <a:xfrm>
            <a:off x="8372475" y="3363273"/>
            <a:ext cx="3343275" cy="13992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2000" dirty="0" smtClean="0"/>
              <a:t>Микроконтроллеры с мировой популярностью, обеспечивающие максимальный комфорт разработчика</a:t>
            </a:r>
            <a:r>
              <a:rPr lang="en-US" sz="2000" dirty="0" smtClean="0"/>
              <a:t> (</a:t>
            </a:r>
            <a:r>
              <a:rPr lang="ru-RU" sz="2000" dirty="0" smtClean="0"/>
              <a:t>универсальность ядра, периферия, р</a:t>
            </a:r>
            <a:r>
              <a:rPr lang="en-US" sz="2000" dirty="0" smtClean="0"/>
              <a:t>in-to-pin</a:t>
            </a:r>
            <a:r>
              <a:rPr lang="ru-RU" sz="2000" dirty="0" smtClean="0"/>
              <a:t> совместимость).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63235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625" y="241300"/>
            <a:ext cx="10515600" cy="1325563"/>
          </a:xfrm>
        </p:spPr>
        <p:txBody>
          <a:bodyPr/>
          <a:lstStyle/>
          <a:p>
            <a:r>
              <a:rPr lang="ru-RU" dirty="0" smtClean="0"/>
              <a:t>Ожидаемый результат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28626" y="1665696"/>
            <a:ext cx="6857002" cy="4963704"/>
          </a:xfrm>
        </p:spPr>
        <p:txBody>
          <a:bodyPr/>
          <a:lstStyle/>
          <a:p>
            <a:pPr algn="just"/>
            <a:r>
              <a:rPr lang="en-US" dirty="0" smtClean="0"/>
              <a:t>MESH</a:t>
            </a:r>
            <a:r>
              <a:rPr lang="ru-RU" dirty="0" smtClean="0"/>
              <a:t>-сеть</a:t>
            </a:r>
            <a:endParaRPr lang="en-US" dirty="0" smtClean="0"/>
          </a:p>
          <a:p>
            <a:pPr algn="just"/>
            <a:endParaRPr lang="ru-RU" dirty="0" smtClean="0"/>
          </a:p>
          <a:p>
            <a:pPr algn="just"/>
            <a:r>
              <a:rPr lang="ru-RU" dirty="0" smtClean="0"/>
              <a:t>Формирование у студентов навыков работы в </a:t>
            </a:r>
            <a:r>
              <a:rPr lang="en-US" dirty="0" err="1" smtClean="0"/>
              <a:t>Altium</a:t>
            </a:r>
            <a:r>
              <a:rPr lang="en-US" dirty="0" smtClean="0"/>
              <a:t>, </a:t>
            </a:r>
            <a:r>
              <a:rPr lang="ru-RU" dirty="0" smtClean="0"/>
              <a:t>понимания требований печатных платам, программирования </a:t>
            </a:r>
            <a:r>
              <a:rPr lang="en-US" dirty="0" smtClean="0"/>
              <a:t>STM32.</a:t>
            </a:r>
          </a:p>
          <a:p>
            <a:pPr algn="just"/>
            <a:r>
              <a:rPr lang="ru-RU" dirty="0" smtClean="0"/>
              <a:t>Будет сконструировано новое обучающее пособие на базе отладочной платы + сопутствующий курс.</a:t>
            </a:r>
            <a:endParaRPr lang="en-US" dirty="0" smtClean="0"/>
          </a:p>
          <a:p>
            <a:pPr algn="just"/>
            <a:r>
              <a:rPr lang="ru-RU" dirty="0" smtClean="0"/>
              <a:t>Публикация результатов на </a:t>
            </a:r>
            <a:r>
              <a:rPr lang="en-US" dirty="0" err="1" smtClean="0"/>
              <a:t>Habr</a:t>
            </a:r>
            <a:r>
              <a:rPr lang="en-US" dirty="0"/>
              <a:t>.</a:t>
            </a:r>
            <a:endParaRPr lang="ru-RU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627" y="146050"/>
            <a:ext cx="4906373" cy="3476240"/>
          </a:xfrm>
          <a:prstGeom prst="rect">
            <a:avLst/>
          </a:prstGeom>
        </p:spPr>
      </p:pic>
      <p:cxnSp>
        <p:nvCxnSpPr>
          <p:cNvPr id="6" name="Прямая соединительная линия 5"/>
          <p:cNvCxnSpPr/>
          <p:nvPr/>
        </p:nvCxnSpPr>
        <p:spPr>
          <a:xfrm flipV="1">
            <a:off x="523376" y="2365976"/>
            <a:ext cx="6667500" cy="307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2954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Бюджет проекта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3360028"/>
              </p:ext>
            </p:extLst>
          </p:nvPr>
        </p:nvGraphicFramePr>
        <p:xfrm>
          <a:off x="838200" y="1690688"/>
          <a:ext cx="105156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Статья</a:t>
                      </a:r>
                      <a:r>
                        <a:rPr lang="ru-RU" baseline="0" dirty="0" smtClean="0"/>
                        <a:t> расходов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Сумма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Примечание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1. Печатные платы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 smtClean="0"/>
                        <a:t>2456 р (20 </a:t>
                      </a:r>
                      <a:r>
                        <a:rPr lang="ru-RU" dirty="0" err="1" smtClean="0"/>
                        <a:t>шт</a:t>
                      </a:r>
                      <a:r>
                        <a:rPr lang="ru-RU" dirty="0" smtClean="0"/>
                        <a:t>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Пр-во</a:t>
                      </a:r>
                      <a:r>
                        <a:rPr lang="ru-RU" baseline="0" dirty="0" smtClean="0"/>
                        <a:t> в Китае 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2. ЭРИ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 smtClean="0"/>
                        <a:t>2039</a:t>
                      </a:r>
                      <a:r>
                        <a:rPr lang="ru-RU" baseline="0" dirty="0" smtClean="0"/>
                        <a:t> р </a:t>
                      </a:r>
                      <a:r>
                        <a:rPr lang="ru-RU" dirty="0" smtClean="0"/>
                        <a:t>х20 = 40 780 р</a:t>
                      </a:r>
                      <a:r>
                        <a:rPr lang="ru-RU" baseline="0" dirty="0" smtClean="0"/>
                        <a:t> (20 </a:t>
                      </a:r>
                      <a:r>
                        <a:rPr lang="ru-RU" baseline="0" dirty="0" err="1" smtClean="0"/>
                        <a:t>шт</a:t>
                      </a:r>
                      <a:r>
                        <a:rPr lang="ru-RU" baseline="0" dirty="0" smtClean="0"/>
                        <a:t>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Терраэлектроника</a:t>
                      </a:r>
                      <a:r>
                        <a:rPr lang="ru-RU" dirty="0" smtClean="0"/>
                        <a:t>,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baseline="0" dirty="0" err="1" smtClean="0"/>
                        <a:t>Проконтакт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3. Программаторы </a:t>
                      </a:r>
                      <a:r>
                        <a:rPr lang="en-US" dirty="0" smtClean="0"/>
                        <a:t>ST-Link</a:t>
                      </a:r>
                      <a:r>
                        <a:rPr lang="en-US" baseline="0" dirty="0" smtClean="0"/>
                        <a:t> V2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208</a:t>
                      </a:r>
                      <a:r>
                        <a:rPr lang="en-US" baseline="0" dirty="0" smtClean="0"/>
                        <a:t> </a:t>
                      </a:r>
                      <a:r>
                        <a:rPr lang="ru-RU" baseline="0" dirty="0" smtClean="0"/>
                        <a:t>х10 = 2080 р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358140">
                <a:tc>
                  <a:txBody>
                    <a:bodyPr/>
                    <a:lstStyle/>
                    <a:p>
                      <a:r>
                        <a:rPr lang="ru-RU" dirty="0" smtClean="0"/>
                        <a:t>4. Расходные материалы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~4500</a:t>
                      </a:r>
                      <a:r>
                        <a:rPr lang="en-US" baseline="0" dirty="0" smtClean="0"/>
                        <a:t> </a:t>
                      </a:r>
                      <a:r>
                        <a:rPr lang="ru-RU" baseline="0" dirty="0" smtClean="0"/>
                        <a:t>р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Флюс,</a:t>
                      </a:r>
                      <a:r>
                        <a:rPr lang="ru-RU" baseline="0" dirty="0" smtClean="0"/>
                        <a:t> припой, моющая жидкость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u-RU" dirty="0" smtClean="0"/>
                        <a:t>Сумма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b="1" dirty="0" smtClean="0">
                          <a:solidFill>
                            <a:srgbClr val="FF0000"/>
                          </a:solidFill>
                        </a:rPr>
                        <a:t>49 816 р</a:t>
                      </a:r>
                      <a:endParaRPr lang="ru-RU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Объект 2"/>
          <p:cNvSpPr txBox="1">
            <a:spLocks/>
          </p:cNvSpPr>
          <p:nvPr/>
        </p:nvSpPr>
        <p:spPr>
          <a:xfrm>
            <a:off x="838200" y="4376579"/>
            <a:ext cx="10515600" cy="1186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2400" dirty="0" smtClean="0"/>
              <a:t>Для реализации проекта будет использовано помещение и оборудование </a:t>
            </a:r>
            <a:r>
              <a:rPr lang="ru-RU" sz="2400" dirty="0"/>
              <a:t>центра компетенций СПИУРС</a:t>
            </a:r>
            <a:r>
              <a:rPr lang="ru-RU" sz="2400" dirty="0" smtClean="0"/>
              <a:t> (3208) а также собственное оборудование актива Клуба.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601586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 smtClean="0"/>
              <a:t>План реализации</a:t>
            </a:r>
            <a:endParaRPr lang="ru-RU" dirty="0"/>
          </a:p>
        </p:txBody>
      </p:sp>
      <p:graphicFrame>
        <p:nvGraphicFramePr>
          <p:cNvPr id="7" name="Объект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5002989"/>
              </p:ext>
            </p:extLst>
          </p:nvPr>
        </p:nvGraphicFramePr>
        <p:xfrm>
          <a:off x="838200" y="1441450"/>
          <a:ext cx="10515600" cy="3039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550"/>
                <a:gridCol w="4648200"/>
                <a:gridCol w="1457325"/>
                <a:gridCol w="3819525"/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Этап</a:t>
                      </a:r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Срок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Темы</a:t>
                      </a:r>
                      <a:r>
                        <a:rPr lang="ru-RU" baseline="0" dirty="0" smtClean="0"/>
                        <a:t> занятий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Проектирование </a:t>
                      </a:r>
                      <a:endParaRPr lang="ru-RU" sz="1800" i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15.02.2021</a:t>
                      </a:r>
                      <a:endParaRPr lang="ru-RU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err="1" smtClean="0"/>
                        <a:t>Altium</a:t>
                      </a:r>
                      <a:r>
                        <a:rPr lang="en-US" baseline="0" dirty="0" smtClean="0"/>
                        <a:t>, </a:t>
                      </a:r>
                      <a:r>
                        <a:rPr lang="ru-RU" baseline="0" dirty="0" smtClean="0"/>
                        <a:t>Технология производства ПП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Заказ печатных плат и ЭРИ</a:t>
                      </a:r>
                      <a:endParaRPr lang="ru-RU" sz="1800" i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30.02.2021</a:t>
                      </a:r>
                      <a:endParaRPr lang="ru-R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Монтаж плат </a:t>
                      </a:r>
                      <a:r>
                        <a:rPr lang="ru-RU" sz="2000" i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студентами</a:t>
                      </a:r>
                      <a:endParaRPr lang="ru-RU" sz="1800" i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15.03.2021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Приемы</a:t>
                      </a:r>
                      <a:r>
                        <a:rPr lang="ru-RU" baseline="0" dirty="0" smtClean="0"/>
                        <a:t> ручного и технология автоматизированного </a:t>
                      </a:r>
                      <a:r>
                        <a:rPr lang="ru-RU" baseline="0" dirty="0" smtClean="0"/>
                        <a:t>монтажа.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Программирование </a:t>
                      </a:r>
                      <a:r>
                        <a:rPr lang="ru-RU" sz="2000" i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микроконтроллеров</a:t>
                      </a:r>
                      <a:endParaRPr lang="ru-RU" sz="1800" i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r>
                        <a:rPr lang="ru-RU" dirty="0" smtClean="0"/>
                        <a:t>.03.2021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Архитектура</a:t>
                      </a:r>
                      <a:r>
                        <a:rPr lang="ru-RU" baseline="0" dirty="0" smtClean="0"/>
                        <a:t> МК </a:t>
                      </a:r>
                      <a:r>
                        <a:rPr lang="en-US" dirty="0" smtClean="0"/>
                        <a:t>STM32</a:t>
                      </a:r>
                      <a:r>
                        <a:rPr lang="ru-RU" dirty="0" smtClean="0"/>
                        <a:t>,</a:t>
                      </a:r>
                      <a:r>
                        <a:rPr lang="ru-RU" baseline="0" dirty="0" smtClean="0"/>
                        <a:t> </a:t>
                      </a:r>
                      <a:r>
                        <a:rPr lang="en-US" baseline="0" dirty="0" smtClean="0"/>
                        <a:t>GPIO, TIM, </a:t>
                      </a:r>
                      <a:r>
                        <a:rPr lang="ru-RU" baseline="0" dirty="0" smtClean="0"/>
                        <a:t>интерфейсы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LoRa</a:t>
                      </a:r>
                      <a:r>
                        <a:rPr lang="en-US" baseline="0" dirty="0" smtClean="0"/>
                        <a:t>....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Проведение </a:t>
                      </a:r>
                      <a:r>
                        <a:rPr lang="ru-RU" sz="2000" i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камеральных</a:t>
                      </a:r>
                      <a:r>
                        <a:rPr lang="ru-RU" sz="2000" i="0" baseline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и </a:t>
                      </a:r>
                      <a:r>
                        <a:rPr lang="ru-RU" sz="2000" i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полевых испытаний</a:t>
                      </a:r>
                      <a:endParaRPr lang="ru-RU" sz="1800" i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30.05.2021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 err="1" smtClean="0"/>
                        <a:t>Радиопоход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598378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1286</TotalTime>
  <Words>382</Words>
  <Application>Microsoft Office PowerPoint</Application>
  <PresentationFormat>Широкоэкранный</PresentationFormat>
  <Paragraphs>73</Paragraphs>
  <Slides>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Тема Office</vt:lpstr>
      <vt:lpstr>LoRa-пейджер</vt:lpstr>
      <vt:lpstr>О Радиоклубе</vt:lpstr>
      <vt:lpstr>Общие сведения</vt:lpstr>
      <vt:lpstr>Цель и задачи</vt:lpstr>
      <vt:lpstr>Актуальность</vt:lpstr>
      <vt:lpstr>Ожидаемый результат</vt:lpstr>
      <vt:lpstr>Бюджет проекта</vt:lpstr>
      <vt:lpstr>План реализации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LoRa-пейджер</dc:title>
  <dc:creator>Герман Антошкин</dc:creator>
  <cp:lastModifiedBy>Герман Антошкин</cp:lastModifiedBy>
  <cp:revision>16</cp:revision>
  <dcterms:created xsi:type="dcterms:W3CDTF">2021-02-15T15:01:20Z</dcterms:created>
  <dcterms:modified xsi:type="dcterms:W3CDTF">2021-02-16T12:28:06Z</dcterms:modified>
</cp:coreProperties>
</file>